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8"/>
  </p:notesMasterIdLst>
  <p:handoutMasterIdLst>
    <p:handoutMasterId r:id="rId39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171" r:id="rId22"/>
    <p:sldId id="1172" r:id="rId23"/>
    <p:sldId id="1304" r:id="rId24"/>
    <p:sldId id="1305" r:id="rId25"/>
    <p:sldId id="1312" r:id="rId26"/>
    <p:sldId id="1306" r:id="rId27"/>
    <p:sldId id="1307" r:id="rId28"/>
    <p:sldId id="1077" r:id="rId29"/>
    <p:sldId id="1308" r:id="rId30"/>
    <p:sldId id="1079" r:id="rId31"/>
    <p:sldId id="1247" r:id="rId32"/>
    <p:sldId id="1313" r:id="rId33"/>
    <p:sldId id="1244" r:id="rId34"/>
    <p:sldId id="1314" r:id="rId35"/>
    <p:sldId id="601" r:id="rId36"/>
    <p:sldId id="59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 autoAdjust="0"/>
    <p:restoredTop sz="93197" autoAdjust="0"/>
  </p:normalViewPr>
  <p:slideViewPr>
    <p:cSldViewPr snapToGrid="0">
      <p:cViewPr varScale="1">
        <p:scale>
          <a:sx n="144" d="100"/>
          <a:sy n="144" d="100"/>
        </p:scale>
        <p:origin x="3072" y="200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A8297-8789-402C-9D23-EFF02C87B2D5}" type="slidenum">
              <a:rPr lang="he-IL" altLang="en-US" b="0"/>
              <a:pPr eaLnBrk="1" hangingPunct="1"/>
              <a:t>21</a:t>
            </a:fld>
            <a:endParaRPr lang="en-US" altLang="en-US" b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48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38FF5-8E99-4433-88E9-D2BD25C0A481}" type="slidenum">
              <a:rPr lang="he-IL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29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30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11/19/24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25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/>
              <a:t>X.500 Distinguished Names (DN)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071" y="1194818"/>
            <a:ext cx="8610600" cy="120536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Sequence of keywords, a string value for each of them </a:t>
            </a:r>
            <a:r>
              <a:rPr lang="en-US" altLang="en-US" sz="2600" dirty="0">
                <a:sym typeface="Wingdings" panose="05000000000000000000" pitchFamily="2" charset="2"/>
              </a:rPr>
              <a:t></a:t>
            </a:r>
            <a:r>
              <a:rPr lang="en-US" altLang="en-US" sz="2600" i="1" dirty="0"/>
              <a:t>hierarchical DN.</a:t>
            </a:r>
          </a:p>
          <a:p>
            <a:pPr lvl="1" eaLnBrk="1" hangingPunct="1"/>
            <a:r>
              <a:rPr lang="en-US" altLang="en-US" sz="2000" dirty="0"/>
              <a:t>Keywords facilitate entities sharing same common name.</a:t>
            </a:r>
          </a:p>
          <a:p>
            <a:pPr lvl="2" eaLnBrk="1" hangingPunct="1"/>
            <a:r>
              <a:rPr lang="en-US" altLang="en-US" sz="2000" dirty="0"/>
              <a:t>Still uniqueness is not 100% guaranteed.</a:t>
            </a:r>
          </a:p>
          <a:p>
            <a:pPr lvl="1" eaLnBrk="1" hangingPunct="1"/>
            <a:r>
              <a:rPr lang="en-US" altLang="en-US" sz="2000" dirty="0"/>
              <a:t>Meaningful, readable representation.</a:t>
            </a:r>
          </a:p>
          <a:p>
            <a:pPr lvl="1" eaLnBrk="1" hangingPunct="1"/>
            <a:r>
              <a:rPr lang="en-US" altLang="en-US" sz="2000" dirty="0"/>
              <a:t>Distributed directory; each issue manages their issued DNs.</a:t>
            </a:r>
          </a:p>
          <a:p>
            <a:pPr eaLnBrk="1" hangingPunct="1"/>
            <a:endParaRPr lang="en-US" altLang="en-US" sz="2600" i="1" dirty="0"/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2330824" y="3773488"/>
            <a:ext cx="4446494" cy="2107360"/>
            <a:chOff x="-3" y="-3"/>
            <a:chExt cx="1885" cy="2310"/>
          </a:xfrm>
        </p:grpSpPr>
        <p:grpSp>
          <p:nvGrpSpPr>
            <p:cNvPr id="25608" name="Group 5"/>
            <p:cNvGrpSpPr>
              <a:grpSpLocks/>
            </p:cNvGrpSpPr>
            <p:nvPr/>
          </p:nvGrpSpPr>
          <p:grpSpPr bwMode="auto">
            <a:xfrm>
              <a:off x="0" y="0"/>
              <a:ext cx="1879" cy="2304"/>
              <a:chOff x="0" y="0"/>
              <a:chExt cx="1879" cy="2304"/>
            </a:xfrm>
          </p:grpSpPr>
          <p:grpSp>
            <p:nvGrpSpPr>
              <p:cNvPr id="256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731" cy="384"/>
                <a:chOff x="0" y="0"/>
                <a:chExt cx="731" cy="384"/>
              </a:xfrm>
            </p:grpSpPr>
            <p:sp>
              <p:nvSpPr>
                <p:cNvPr id="2564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1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31" cy="384"/>
                  <a:chOff x="0" y="0"/>
                  <a:chExt cx="731" cy="384"/>
                </a:xfrm>
              </p:grpSpPr>
              <p:sp>
                <p:nvSpPr>
                  <p:cNvPr id="2564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645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Keyword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31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1" name="Group 11"/>
              <p:cNvGrpSpPr>
                <a:grpSpLocks/>
              </p:cNvGrpSpPr>
              <p:nvPr/>
            </p:nvGrpSpPr>
            <p:grpSpPr bwMode="auto">
              <a:xfrm>
                <a:off x="731" y="0"/>
                <a:ext cx="1148" cy="384"/>
                <a:chOff x="731" y="0"/>
                <a:chExt cx="1148" cy="384"/>
              </a:xfrm>
            </p:grpSpPr>
            <p:sp>
              <p:nvSpPr>
                <p:cNvPr id="25642" name="Rectangle 12"/>
                <p:cNvSpPr>
                  <a:spLocks noChangeArrowheads="1"/>
                </p:cNvSpPr>
                <p:nvPr/>
              </p:nvSpPr>
              <p:spPr bwMode="auto">
                <a:xfrm>
                  <a:off x="731" y="0"/>
                  <a:ext cx="1148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3" name="Group 13"/>
                <p:cNvGrpSpPr>
                  <a:grpSpLocks/>
                </p:cNvGrpSpPr>
                <p:nvPr/>
              </p:nvGrpSpPr>
              <p:grpSpPr bwMode="auto">
                <a:xfrm>
                  <a:off x="731" y="0"/>
                  <a:ext cx="1148" cy="384"/>
                  <a:chOff x="731" y="0"/>
                  <a:chExt cx="1148" cy="384"/>
                </a:xfrm>
              </p:grpSpPr>
              <p:sp>
                <p:nvSpPr>
                  <p:cNvPr id="2564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774" y="0"/>
                    <a:ext cx="1062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Meaning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5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731" y="0"/>
                    <a:ext cx="114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2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731" cy="384"/>
                <a:chOff x="0" y="384"/>
                <a:chExt cx="731" cy="384"/>
              </a:xfrm>
            </p:grpSpPr>
            <p:sp>
              <p:nvSpPr>
                <p:cNvPr id="25640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41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3" name="Group 19"/>
              <p:cNvGrpSpPr>
                <a:grpSpLocks/>
              </p:cNvGrpSpPr>
              <p:nvPr/>
            </p:nvGrpSpPr>
            <p:grpSpPr bwMode="auto">
              <a:xfrm>
                <a:off x="731" y="384"/>
                <a:ext cx="1148" cy="384"/>
                <a:chOff x="731" y="384"/>
                <a:chExt cx="1148" cy="384"/>
              </a:xfrm>
            </p:grpSpPr>
            <p:sp>
              <p:nvSpPr>
                <p:cNvPr id="25638" name="Rectangle 20"/>
                <p:cNvSpPr>
                  <a:spLocks noChangeArrowheads="1"/>
                </p:cNvSpPr>
                <p:nvPr/>
              </p:nvSpPr>
              <p:spPr bwMode="auto">
                <a:xfrm>
                  <a:off x="774" y="384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Country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9" name="Rectangle 21"/>
                <p:cNvSpPr>
                  <a:spLocks noChangeArrowheads="1"/>
                </p:cNvSpPr>
                <p:nvPr/>
              </p:nvSpPr>
              <p:spPr bwMode="auto">
                <a:xfrm>
                  <a:off x="731" y="384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4" name="Group 22"/>
              <p:cNvGrpSpPr>
                <a:grpSpLocks/>
              </p:cNvGrpSpPr>
              <p:nvPr/>
            </p:nvGrpSpPr>
            <p:grpSpPr bwMode="auto">
              <a:xfrm>
                <a:off x="0" y="768"/>
                <a:ext cx="731" cy="384"/>
                <a:chOff x="0" y="768"/>
                <a:chExt cx="731" cy="384"/>
              </a:xfrm>
            </p:grpSpPr>
            <p:sp>
              <p:nvSpPr>
                <p:cNvPr id="25636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7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5" name="Group 25"/>
              <p:cNvGrpSpPr>
                <a:grpSpLocks/>
              </p:cNvGrpSpPr>
              <p:nvPr/>
            </p:nvGrpSpPr>
            <p:grpSpPr bwMode="auto">
              <a:xfrm>
                <a:off x="731" y="768"/>
                <a:ext cx="1148" cy="384"/>
                <a:chOff x="731" y="768"/>
                <a:chExt cx="1148" cy="384"/>
              </a:xfrm>
            </p:grpSpPr>
            <p:sp>
              <p:nvSpPr>
                <p:cNvPr id="256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74" y="768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Locality or city name</a:t>
                  </a:r>
                </a:p>
                <a:p>
                  <a:endPara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31" y="768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6" name="Group 28"/>
              <p:cNvGrpSpPr>
                <a:grpSpLocks/>
              </p:cNvGrpSpPr>
              <p:nvPr/>
            </p:nvGrpSpPr>
            <p:grpSpPr bwMode="auto">
              <a:xfrm>
                <a:off x="0" y="1152"/>
                <a:ext cx="731" cy="384"/>
                <a:chOff x="0" y="1152"/>
                <a:chExt cx="731" cy="384"/>
              </a:xfrm>
            </p:grpSpPr>
            <p:sp>
              <p:nvSpPr>
                <p:cNvPr id="25632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3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7" name="Group 31"/>
              <p:cNvGrpSpPr>
                <a:grpSpLocks/>
              </p:cNvGrpSpPr>
              <p:nvPr/>
            </p:nvGrpSpPr>
            <p:grpSpPr bwMode="auto">
              <a:xfrm>
                <a:off x="731" y="1152"/>
                <a:ext cx="1148" cy="384"/>
                <a:chOff x="731" y="1152"/>
                <a:chExt cx="1148" cy="384"/>
              </a:xfrm>
            </p:grpSpPr>
            <p:sp>
              <p:nvSpPr>
                <p:cNvPr id="25630" name="Rectangle 32"/>
                <p:cNvSpPr>
                  <a:spLocks noChangeArrowheads="1"/>
                </p:cNvSpPr>
                <p:nvPr/>
              </p:nvSpPr>
              <p:spPr bwMode="auto">
                <a:xfrm>
                  <a:off x="774" y="1152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name 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1" name="Rectangle 33"/>
                <p:cNvSpPr>
                  <a:spLocks noChangeArrowheads="1"/>
                </p:cNvSpPr>
                <p:nvPr/>
              </p:nvSpPr>
              <p:spPr bwMode="auto">
                <a:xfrm>
                  <a:off x="731" y="1152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8" name="Group 34"/>
              <p:cNvGrpSpPr>
                <a:grpSpLocks/>
              </p:cNvGrpSpPr>
              <p:nvPr/>
            </p:nvGrpSpPr>
            <p:grpSpPr bwMode="auto">
              <a:xfrm>
                <a:off x="0" y="1536"/>
                <a:ext cx="731" cy="384"/>
                <a:chOff x="0" y="1536"/>
                <a:chExt cx="731" cy="384"/>
              </a:xfrm>
            </p:grpSpPr>
            <p:sp>
              <p:nvSpPr>
                <p:cNvPr id="25628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9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9" name="Group 37"/>
              <p:cNvGrpSpPr>
                <a:grpSpLocks/>
              </p:cNvGrpSpPr>
              <p:nvPr/>
            </p:nvGrpSpPr>
            <p:grpSpPr bwMode="auto">
              <a:xfrm>
                <a:off x="731" y="1536"/>
                <a:ext cx="1148" cy="384"/>
                <a:chOff x="731" y="1536"/>
                <a:chExt cx="1148" cy="384"/>
              </a:xfrm>
            </p:grpSpPr>
            <p:sp>
              <p:nvSpPr>
                <p:cNvPr id="25626" name="Rectangle 38"/>
                <p:cNvSpPr>
                  <a:spLocks noChangeArrowheads="1"/>
                </p:cNvSpPr>
                <p:nvPr/>
              </p:nvSpPr>
              <p:spPr bwMode="auto">
                <a:xfrm>
                  <a:off x="774" y="1536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Unit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7" name="Rectangle 39"/>
                <p:cNvSpPr>
                  <a:spLocks noChangeArrowheads="1"/>
                </p:cNvSpPr>
                <p:nvPr/>
              </p:nvSpPr>
              <p:spPr bwMode="auto">
                <a:xfrm>
                  <a:off x="731" y="1536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731" cy="384"/>
                <a:chOff x="0" y="1920"/>
                <a:chExt cx="731" cy="384"/>
              </a:xfrm>
            </p:grpSpPr>
            <p:sp>
              <p:nvSpPr>
                <p:cNvPr id="25624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5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1" name="Group 43"/>
              <p:cNvGrpSpPr>
                <a:grpSpLocks/>
              </p:cNvGrpSpPr>
              <p:nvPr/>
            </p:nvGrpSpPr>
            <p:grpSpPr bwMode="auto">
              <a:xfrm>
                <a:off x="731" y="1920"/>
                <a:ext cx="1148" cy="384"/>
                <a:chOff x="731" y="1920"/>
                <a:chExt cx="1148" cy="384"/>
              </a:xfrm>
            </p:grpSpPr>
            <p:sp>
              <p:nvSpPr>
                <p:cNvPr id="256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74" y="1920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Common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3" name="Rectangle 45"/>
                <p:cNvSpPr>
                  <a:spLocks noChangeArrowheads="1"/>
                </p:cNvSpPr>
                <p:nvPr/>
              </p:nvSpPr>
              <p:spPr bwMode="auto">
                <a:xfrm>
                  <a:off x="731" y="1920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</p:grpSp>
        <p:sp>
          <p:nvSpPr>
            <p:cNvPr id="25609" name="Rectangle 46"/>
            <p:cNvSpPr>
              <a:spLocks noChangeArrowheads="1"/>
            </p:cNvSpPr>
            <p:nvPr/>
          </p:nvSpPr>
          <p:spPr bwMode="auto">
            <a:xfrm>
              <a:off x="-3" y="-3"/>
              <a:ext cx="1885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he-IL" altLang="he-IL" sz="1200"/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E4FAD86-FFD8-6E41-ADBC-803EB02715B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55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35025"/>
            <a:ext cx="7010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799" y="304800"/>
            <a:ext cx="8008495" cy="1143000"/>
          </a:xfrm>
        </p:spPr>
        <p:txBody>
          <a:bodyPr/>
          <a:lstStyle/>
          <a:p>
            <a:pPr eaLnBrk="1" hangingPunct="1"/>
            <a:r>
              <a:rPr lang="en-US" altLang="en-US"/>
              <a:t>Distinguished Name (DN) Hierarchy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9E3D91-148B-7544-81C3-EB10479D6B8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4103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057275"/>
            <a:ext cx="8229600" cy="4844607"/>
          </a:xfrm>
        </p:spPr>
        <p:txBody>
          <a:bodyPr/>
          <a:lstStyle/>
          <a:p>
            <a:r>
              <a:rPr lang="en-US" sz="2200" dirty="0"/>
              <a:t>Relying parties rely on root CA(s) to establish trust in a certificate of a particular subject party.</a:t>
            </a:r>
          </a:p>
          <a:p>
            <a:r>
              <a:rPr lang="en-US" sz="2200" dirty="0"/>
              <a:t>Large number of subjects to certify.</a:t>
            </a:r>
          </a:p>
          <a:p>
            <a:pPr lvl="1"/>
            <a:r>
              <a:rPr lang="en-US" sz="2000" dirty="0"/>
              <a:t>One (or a few) root CAs cannot handle all the load.</a:t>
            </a:r>
          </a:p>
          <a:p>
            <a:r>
              <a:rPr lang="en-US" sz="2200" dirty="0"/>
              <a:t>A root CA certifies other CAs to become intermediate CAs. </a:t>
            </a:r>
          </a:p>
          <a:p>
            <a:pPr lvl="1"/>
            <a:r>
              <a:rPr lang="en-US" sz="2000" dirty="0"/>
              <a:t>So the root CA A certifies intermediate CA B, then B will sign certificates for subjects (B is an issuer).</a:t>
            </a:r>
          </a:p>
          <a:p>
            <a:pPr lvl="1"/>
            <a:r>
              <a:rPr lang="en-US" sz="2000" dirty="0"/>
              <a:t>Intermediate CAs can certify (beside subjects) other intermediate or leaf CAs.</a:t>
            </a:r>
          </a:p>
          <a:p>
            <a:pPr lvl="1"/>
            <a:r>
              <a:rPr lang="en-US" sz="2000" dirty="0"/>
              <a:t>Leaf CAs can certify only subjects.</a:t>
            </a:r>
          </a:p>
          <a:p>
            <a:r>
              <a:rPr lang="en-US" sz="22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000" dirty="0"/>
              <a:t>Like tracing them back to the root CA.</a:t>
            </a:r>
          </a:p>
          <a:p>
            <a:r>
              <a:rPr lang="en-US" sz="2200" b="0" i="1" dirty="0">
                <a:solidFill>
                  <a:srgbClr val="FF0000"/>
                </a:solidFill>
              </a:rPr>
              <a:t>Who certifies a root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if indeed who claims to be and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Instead,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The 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</a:p>
          <a:p>
            <a:pPr lvl="1" eaLnBrk="1" hangingPunct="1"/>
            <a:r>
              <a:rPr lang="en-US" altLang="en-US" sz="1800" dirty="0"/>
              <a:t>A chain of trust covering multiple intermediate CAs back to the root CA. 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C8681-DE2F-AAF5-7406-455CFFCF2CDE}"/>
              </a:ext>
            </a:extLst>
          </p:cNvPr>
          <p:cNvSpPr/>
          <p:nvPr/>
        </p:nvSpPr>
        <p:spPr bwMode="auto">
          <a:xfrm>
            <a:off x="3263152" y="4268637"/>
            <a:ext cx="4303059" cy="13074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62952-9EBA-60B0-D20C-4E727C118662}"/>
              </a:ext>
            </a:extLst>
          </p:cNvPr>
          <p:cNvSpPr/>
          <p:nvPr/>
        </p:nvSpPr>
        <p:spPr bwMode="auto">
          <a:xfrm>
            <a:off x="5862918" y="5459506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EE113-569A-2475-96C8-D629EB819960}"/>
              </a:ext>
            </a:extLst>
          </p:cNvPr>
          <p:cNvSpPr/>
          <p:nvPr/>
        </p:nvSpPr>
        <p:spPr bwMode="auto">
          <a:xfrm>
            <a:off x="3119718" y="4295530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220C0-D1CE-177B-A454-73BB0BF70B42}"/>
              </a:ext>
            </a:extLst>
          </p:cNvPr>
          <p:cNvCxnSpPr>
            <a:endCxn id="3" idx="2"/>
          </p:cNvCxnSpPr>
          <p:nvPr/>
        </p:nvCxnSpPr>
        <p:spPr bwMode="auto">
          <a:xfrm>
            <a:off x="3056965" y="4533094"/>
            <a:ext cx="3048000" cy="1401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/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/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certificates that contain wrong or misleading information.</a:t>
            </a:r>
          </a:p>
          <a:p>
            <a:pPr lvl="1"/>
            <a:r>
              <a:rPr lang="en-US" sz="2000" dirty="0"/>
              <a:t>So they should fail PKI validation.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web-site,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Corrupt CA.</a:t>
            </a:r>
          </a:p>
          <a:p>
            <a:pPr lvl="1"/>
            <a:r>
              <a:rPr lang="en-US" sz="2200" dirty="0"/>
              <a:t>Validation failure.</a:t>
            </a:r>
          </a:p>
          <a:p>
            <a:pPr lvl="1"/>
            <a:r>
              <a:rPr lang="en-US" sz="2200" dirty="0"/>
              <a:t>Exposed CA private key.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2256</Words>
  <Application>Microsoft Macintosh PowerPoint</Application>
  <PresentationFormat>On-screen Show (4:3)</PresentationFormat>
  <Paragraphs>317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Computer &amp; Network 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X.500 Distinguished Names (DN)</vt:lpstr>
      <vt:lpstr>Distinguished Name (DN) Hierarchy </vt:lpstr>
      <vt:lpstr>   Intermediate CAs and Path Verification  </vt:lpstr>
      <vt:lpstr>Why Intermediate CAs?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81</cp:revision>
  <cp:lastPrinted>2024-11-19T18:32:55Z</cp:lastPrinted>
  <dcterms:created xsi:type="dcterms:W3CDTF">2020-11-10T11:59:27Z</dcterms:created>
  <dcterms:modified xsi:type="dcterms:W3CDTF">2024-11-19T18:33:00Z</dcterms:modified>
</cp:coreProperties>
</file>